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457200"/>
            <a:ext cx="3657600" cy="3657600"/>
          </a:xfrm>
          <a:prstGeom prst="ellipse">
            <a:avLst/>
          </a:prstGeom>
          <a:solidFill>
            <a:srgbClr val="16213E"/>
          </a:solidFill>
          <a:ln/>
        </p:spPr>
      </p:sp>
      <p:sp>
        <p:nvSpPr>
          <p:cNvPr id="4" name="Shape 2"/>
          <p:cNvSpPr/>
          <p:nvPr/>
        </p:nvSpPr>
        <p:spPr>
          <a:xfrm>
            <a:off x="7498080" y="3200400"/>
            <a:ext cx="2286000" cy="2286000"/>
          </a:xfrm>
          <a:prstGeom prst="ellipse">
            <a:avLst/>
          </a:prstGeom>
          <a:solidFill>
            <a:srgbClr val="0F3460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548640"/>
            <a:ext cx="822960" cy="8229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146304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Sound Design Workshop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640080" y="237744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Record, Edit &amp; Add SFX to Your Fighter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640080" y="310896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your character SOUND as good as they look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640080" y="3931920"/>
            <a:ext cx="2286000" cy="36576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0" name="Text 7"/>
          <p:cNvSpPr/>
          <p:nvPr/>
        </p:nvSpPr>
        <p:spPr>
          <a:xfrm>
            <a:off x="640080" y="41148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hands-on workshop using free tools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Sound Matters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786384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18872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fighting game without sound feels lifeless. Think about Street Fighter — the crack of a Hadouken, the thud of a heavy kick, Ryu’s "Shoryuken!" shout. Those sounds are 50% of the impact. Your character deserves the same treatment.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2651760" cy="2286000"/>
          </a:xfrm>
          <a:prstGeom prst="rect">
            <a:avLst/>
          </a:prstGeom>
          <a:solidFill>
            <a:srgbClr val="FFF3E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468880"/>
            <a:ext cx="2651760" cy="54864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17320" y="2697480"/>
            <a:ext cx="640080" cy="6400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94360" y="347472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Impact SFX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594360" y="384048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Punch hits, kick connects, blocks. These give attacks WEIGHT. A weak punch needs a different sound than a heavy one.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3337560" y="2468880"/>
            <a:ext cx="2651760" cy="2286000"/>
          </a:xfrm>
          <a:prstGeom prst="rect">
            <a:avLst/>
          </a:prstGeom>
          <a:solidFill>
            <a:srgbClr val="E3F2FD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337560" y="2468880"/>
            <a:ext cx="2651760" cy="54864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7680" y="2697480"/>
            <a:ext cx="640080" cy="6400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474720" y="347472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Voice Lines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3474720" y="384048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 grunts, attack shouts, win quotes. These give your fighter PERSONALITY. Even a simple grunt makes a difference.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6217920" y="2468880"/>
            <a:ext cx="2651760" cy="2286000"/>
          </a:xfrm>
          <a:prstGeom prst="rect">
            <a:avLst/>
          </a:prstGeom>
          <a:solidFill>
            <a:srgbClr val="F3E5F5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217920" y="2468880"/>
            <a:ext cx="2651760" cy="54864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8040" y="2697480"/>
            <a:ext cx="640080" cy="64008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355080" y="347472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Move Effects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6355080" y="384048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Whooshes for swings, energy charges for specials, explosions for supers. These make moves feel POWERFUL.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8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Tools You’ll Need (All Free!)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1E1E3A"/>
          </a:solidFill>
          <a:ln/>
        </p:spPr>
      </p:sp>
      <p:sp>
        <p:nvSpPr>
          <p:cNvPr id="6" name="Shape 3"/>
          <p:cNvSpPr/>
          <p:nvPr/>
        </p:nvSpPr>
        <p:spPr>
          <a:xfrm>
            <a:off x="457200" y="1097280"/>
            <a:ext cx="2651760" cy="54864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320" y="1417320"/>
            <a:ext cx="640080" cy="6400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94360" y="224028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Audacity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594360" y="26974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audio editor. Record, cut, layer, and export sounds. This is your main workshop tool.</a:t>
            </a:r>
            <a:endParaRPr lang="en-US" sz="1150" dirty="0"/>
          </a:p>
          <a:p>
            <a:pPr algn="ctr" indent="0" marL="0">
              <a:lnSpc>
                <a:spcPct val="120000"/>
              </a:lnSpc>
              <a:buNone/>
            </a:pPr>
            <a:endParaRPr lang="en-US" sz="11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Download: audacityteam.org</a:t>
            </a:r>
            <a:endParaRPr lang="en-US" sz="1150" dirty="0"/>
          </a:p>
        </p:txBody>
      </p:sp>
      <p:sp>
        <p:nvSpPr>
          <p:cNvPr id="10" name="Shape 6"/>
          <p:cNvSpPr/>
          <p:nvPr/>
        </p:nvSpPr>
        <p:spPr>
          <a:xfrm>
            <a:off x="3337560" y="1097280"/>
            <a:ext cx="2651760" cy="320040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11" name="Shape 7"/>
          <p:cNvSpPr/>
          <p:nvPr/>
        </p:nvSpPr>
        <p:spPr>
          <a:xfrm>
            <a:off x="3337560" y="1097280"/>
            <a:ext cx="2651760" cy="54864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0" y="1417320"/>
            <a:ext cx="640080" cy="64008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474720" y="224028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Freesound.org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3474720" y="26974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sound library with thousands of CC-licensed effects. Search for "punch", "sword", "grunt", "explosion".</a:t>
            </a:r>
            <a:endParaRPr lang="en-US" sz="1150" dirty="0"/>
          </a:p>
        </p:txBody>
      </p:sp>
      <p:sp>
        <p:nvSpPr>
          <p:cNvPr id="15" name="Shape 10"/>
          <p:cNvSpPr/>
          <p:nvPr/>
        </p:nvSpPr>
        <p:spPr>
          <a:xfrm>
            <a:off x="6217920" y="1097280"/>
            <a:ext cx="2651760" cy="3200400"/>
          </a:xfrm>
          <a:prstGeom prst="rect">
            <a:avLst/>
          </a:prstGeom>
          <a:solidFill>
            <a:srgbClr val="1E1E3A"/>
          </a:solidFill>
          <a:ln/>
        </p:spPr>
      </p:sp>
      <p:sp>
        <p:nvSpPr>
          <p:cNvPr id="16" name="Shape 11"/>
          <p:cNvSpPr/>
          <p:nvPr/>
        </p:nvSpPr>
        <p:spPr>
          <a:xfrm>
            <a:off x="6217920" y="1097280"/>
            <a:ext cx="2651760" cy="54864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8040" y="1417320"/>
            <a:ext cx="640080" cy="6400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355080" y="224028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Fighter Factory 3</a:t>
            </a:r>
            <a:endParaRPr lang="en-US" sz="1600" dirty="0"/>
          </a:p>
        </p:txBody>
      </p:sp>
      <p:sp>
        <p:nvSpPr>
          <p:cNvPr id="19" name="Text 13"/>
          <p:cNvSpPr/>
          <p:nvPr/>
        </p:nvSpPr>
        <p:spPr>
          <a:xfrm>
            <a:off x="6355080" y="26974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your WAV files into a .SND file. You already know this tool from character creation.</a:t>
            </a:r>
            <a:endParaRPr lang="en-US" sz="1150" dirty="0"/>
          </a:p>
        </p:txBody>
      </p:sp>
      <p:sp>
        <p:nvSpPr>
          <p:cNvPr id="20" name="Text 14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8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1: Recording &amp; Editing in Audacity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960120"/>
            <a:ext cx="7863840" cy="58521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777240" y="1088136"/>
            <a:ext cx="320040" cy="320040"/>
          </a:xfrm>
          <a:prstGeom prst="ellipse">
            <a:avLst/>
          </a:prstGeom>
          <a:solidFill>
            <a:srgbClr val="FF6B35"/>
          </a:solidFill>
          <a:ln/>
        </p:spPr>
      </p:sp>
      <p:sp>
        <p:nvSpPr>
          <p:cNvPr id="7" name="Text 4"/>
          <p:cNvSpPr/>
          <p:nvPr/>
        </p:nvSpPr>
        <p:spPr>
          <a:xfrm>
            <a:off x="777240" y="108813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280160" y="996696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Record or import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3291840" y="978408"/>
            <a:ext cx="5029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the red Record button to record your voice (grunts, shouts). Or File &gt; Import to bring in downloaded WAVs from Freesound.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640080" y="1618488"/>
            <a:ext cx="7863840" cy="58521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777240" y="1746504"/>
            <a:ext cx="320040" cy="320040"/>
          </a:xfrm>
          <a:prstGeom prst="ellipse">
            <a:avLst/>
          </a:prstGeom>
          <a:solidFill>
            <a:srgbClr val="FF6B35"/>
          </a:solidFill>
          <a:ln/>
        </p:spPr>
      </p:sp>
      <p:sp>
        <p:nvSpPr>
          <p:cNvPr id="12" name="Text 9"/>
          <p:cNvSpPr/>
          <p:nvPr/>
        </p:nvSpPr>
        <p:spPr>
          <a:xfrm>
            <a:off x="777240" y="174650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1280160" y="1655064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Trim the silence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291840" y="1636776"/>
            <a:ext cx="5029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the empty space before/after your sound and press Delete. Fighting game sounds should be SHORT — 0.1 to 0.5 seconds for impacts.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640080" y="2276856"/>
            <a:ext cx="7863840" cy="58521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777240" y="2404872"/>
            <a:ext cx="320040" cy="320040"/>
          </a:xfrm>
          <a:prstGeom prst="ellipse">
            <a:avLst/>
          </a:prstGeom>
          <a:solidFill>
            <a:srgbClr val="FF6B35"/>
          </a:solidFill>
          <a:ln/>
        </p:spPr>
      </p:sp>
      <p:sp>
        <p:nvSpPr>
          <p:cNvPr id="17" name="Text 14"/>
          <p:cNvSpPr/>
          <p:nvPr/>
        </p:nvSpPr>
        <p:spPr>
          <a:xfrm>
            <a:off x="777240" y="240487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1280160" y="2313432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Normalise the volume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3291840" y="2295144"/>
            <a:ext cx="5029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all (Ctrl+A) &gt; Effect &gt; Normalize. This makes all your sounds a consistent loudness.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640080" y="2935224"/>
            <a:ext cx="7863840" cy="58521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777240" y="3063240"/>
            <a:ext cx="320040" cy="320040"/>
          </a:xfrm>
          <a:prstGeom prst="ellipse">
            <a:avLst/>
          </a:prstGeom>
          <a:solidFill>
            <a:srgbClr val="FF6B35"/>
          </a:solidFill>
          <a:ln/>
        </p:spPr>
      </p:sp>
      <p:sp>
        <p:nvSpPr>
          <p:cNvPr id="22" name="Text 19"/>
          <p:cNvSpPr/>
          <p:nvPr/>
        </p:nvSpPr>
        <p:spPr>
          <a:xfrm>
            <a:off x="777240" y="30632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1280160" y="29718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Add punch with effects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3291840" y="2953512"/>
            <a:ext cx="5029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Effect &gt; Bass Boost for heavier impacts. Effect &gt; Reverb for echoey dungeon sounds. Effect &gt; Change Pitch to deepen voice lines.</a:t>
            </a:r>
            <a:endParaRPr lang="en-US" sz="1050" dirty="0"/>
          </a:p>
        </p:txBody>
      </p:sp>
      <p:sp>
        <p:nvSpPr>
          <p:cNvPr id="25" name="Shape 22"/>
          <p:cNvSpPr/>
          <p:nvPr/>
        </p:nvSpPr>
        <p:spPr>
          <a:xfrm>
            <a:off x="640080" y="3593592"/>
            <a:ext cx="7863840" cy="58521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777240" y="3721608"/>
            <a:ext cx="320040" cy="320040"/>
          </a:xfrm>
          <a:prstGeom prst="ellipse">
            <a:avLst/>
          </a:prstGeom>
          <a:solidFill>
            <a:srgbClr val="FF6B35"/>
          </a:solidFill>
          <a:ln/>
        </p:spPr>
      </p:sp>
      <p:sp>
        <p:nvSpPr>
          <p:cNvPr id="27" name="Text 24"/>
          <p:cNvSpPr/>
          <p:nvPr/>
        </p:nvSpPr>
        <p:spPr>
          <a:xfrm>
            <a:off x="777240" y="372160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1280160" y="3630168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multiple sounds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3291840" y="3611880"/>
            <a:ext cx="5029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a "whoosh" and a "thud" on separate tracks. They’ll play together = one satisfying hit sound.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640080" y="4251960"/>
            <a:ext cx="7863840" cy="58521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31" name="Shape 28"/>
          <p:cNvSpPr/>
          <p:nvPr/>
        </p:nvSpPr>
        <p:spPr>
          <a:xfrm>
            <a:off x="777240" y="4379976"/>
            <a:ext cx="320040" cy="320040"/>
          </a:xfrm>
          <a:prstGeom prst="ellipse">
            <a:avLst/>
          </a:prstGeom>
          <a:solidFill>
            <a:srgbClr val="FF6B35"/>
          </a:solidFill>
          <a:ln/>
        </p:spPr>
      </p:sp>
      <p:sp>
        <p:nvSpPr>
          <p:cNvPr id="32" name="Text 29"/>
          <p:cNvSpPr/>
          <p:nvPr/>
        </p:nvSpPr>
        <p:spPr>
          <a:xfrm>
            <a:off x="777240" y="437997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1280160" y="4288536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Export as WAV</a:t>
            </a:r>
            <a:endParaRPr lang="en-US" sz="1200" dirty="0"/>
          </a:p>
        </p:txBody>
      </p:sp>
      <p:sp>
        <p:nvSpPr>
          <p:cNvPr id="34" name="Text 31"/>
          <p:cNvSpPr/>
          <p:nvPr/>
        </p:nvSpPr>
        <p:spPr>
          <a:xfrm>
            <a:off x="3291840" y="4270248"/>
            <a:ext cx="5029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&gt; Export &gt; Export as WAV. MUGEN needs WAV format. Name files clearly: punch_light.wav, kick_heavy.wav, etc.</a:t>
            </a:r>
            <a:endParaRPr lang="en-US" sz="1050" dirty="0"/>
          </a:p>
        </p:txBody>
      </p:sp>
      <p:sp>
        <p:nvSpPr>
          <p:cNvPr id="35" name="Text 32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8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2: Your Sound Checklist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640080" y="9144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at least one WAV file for each of these. More variety = better feel: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640080" y="1371600"/>
            <a:ext cx="7863840" cy="109728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" y="14447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Impact Sounds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914400" y="17373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Group 0</a:t>
            </a:r>
            <a:endParaRPr lang="en-US" sz="10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463040"/>
            <a:ext cx="201168" cy="20116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474720" y="14630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punch hit</a:t>
            </a:r>
            <a:endParaRPr lang="en-US" sz="11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63040"/>
            <a:ext cx="201168" cy="20116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6217920" y="14630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Heavy punch hit</a:t>
            </a:r>
            <a:endParaRPr lang="en-US" sz="110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1874520"/>
            <a:ext cx="201168" cy="201168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3474720" y="18745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 hit</a:t>
            </a:r>
            <a:endParaRPr lang="en-US" sz="110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0" y="1874520"/>
            <a:ext cx="201168" cy="201168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6217920" y="18745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/ guard sound</a:t>
            </a:r>
            <a:endParaRPr lang="en-US" sz="1100" dirty="0"/>
          </a:p>
        </p:txBody>
      </p:sp>
      <p:sp>
        <p:nvSpPr>
          <p:cNvPr id="17" name="Shape 10"/>
          <p:cNvSpPr/>
          <p:nvPr/>
        </p:nvSpPr>
        <p:spPr>
          <a:xfrm>
            <a:off x="640080" y="2542032"/>
            <a:ext cx="7863840" cy="109728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18" name="Text 11"/>
          <p:cNvSpPr/>
          <p:nvPr/>
        </p:nvSpPr>
        <p:spPr>
          <a:xfrm>
            <a:off x="914400" y="261518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Voice Lines</a:t>
            </a:r>
            <a:endParaRPr lang="en-US" sz="1500" dirty="0"/>
          </a:p>
        </p:txBody>
      </p:sp>
      <p:sp>
        <p:nvSpPr>
          <p:cNvPr id="19" name="Text 12"/>
          <p:cNvSpPr/>
          <p:nvPr/>
        </p:nvSpPr>
        <p:spPr>
          <a:xfrm>
            <a:off x="914400" y="290779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Group 1</a:t>
            </a:r>
            <a:endParaRPr lang="en-US" sz="10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2633472"/>
            <a:ext cx="201168" cy="201168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3474720" y="26334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Attack grunt (short)</a:t>
            </a:r>
            <a:endParaRPr lang="en-US" sz="1100" dirty="0"/>
          </a:p>
        </p:txBody>
      </p:sp>
      <p:pic>
        <p:nvPicPr>
          <p:cNvPr id="2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3600" y="2633472"/>
            <a:ext cx="201168" cy="201168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6217920" y="26334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Heavy attack shout</a:t>
            </a:r>
            <a:endParaRPr lang="en-US" sz="1100" dirty="0"/>
          </a:p>
        </p:txBody>
      </p:sp>
      <p:pic>
        <p:nvPicPr>
          <p:cNvPr id="2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0400" y="3044952"/>
            <a:ext cx="201168" cy="201168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3474720" y="304495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hit “oof”</a:t>
            </a:r>
            <a:endParaRPr lang="en-US" sz="1100" dirty="0"/>
          </a:p>
        </p:txBody>
      </p:sp>
      <p:pic>
        <p:nvPicPr>
          <p:cNvPr id="2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3600" y="3044952"/>
            <a:ext cx="201168" cy="201168"/>
          </a:xfrm>
          <a:prstGeom prst="rect">
            <a:avLst/>
          </a:prstGeom>
        </p:spPr>
      </p:pic>
      <p:sp>
        <p:nvSpPr>
          <p:cNvPr id="27" name="Text 16"/>
          <p:cNvSpPr/>
          <p:nvPr/>
        </p:nvSpPr>
        <p:spPr>
          <a:xfrm>
            <a:off x="6217920" y="304495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 quote / celebration</a:t>
            </a:r>
            <a:endParaRPr lang="en-US" sz="1100" dirty="0"/>
          </a:p>
        </p:txBody>
      </p:sp>
      <p:sp>
        <p:nvSpPr>
          <p:cNvPr id="28" name="Shape 17"/>
          <p:cNvSpPr/>
          <p:nvPr/>
        </p:nvSpPr>
        <p:spPr>
          <a:xfrm>
            <a:off x="640080" y="3712464"/>
            <a:ext cx="7863840" cy="109728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29" name="Text 18"/>
          <p:cNvSpPr/>
          <p:nvPr/>
        </p:nvSpPr>
        <p:spPr>
          <a:xfrm>
            <a:off x="914400" y="378561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6B3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Move Effects</a:t>
            </a:r>
            <a:endParaRPr lang="en-US" sz="1500" dirty="0"/>
          </a:p>
        </p:txBody>
      </p:sp>
      <p:sp>
        <p:nvSpPr>
          <p:cNvPr id="30" name="Text 19"/>
          <p:cNvSpPr/>
          <p:nvPr/>
        </p:nvSpPr>
        <p:spPr>
          <a:xfrm>
            <a:off x="914400" y="407822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9A82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Group 2–3</a:t>
            </a:r>
            <a:endParaRPr lang="en-US" sz="1000" dirty="0"/>
          </a:p>
        </p:txBody>
      </p:sp>
      <p:pic>
        <p:nvPicPr>
          <p:cNvPr id="3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00400" y="3803904"/>
            <a:ext cx="201168" cy="201168"/>
          </a:xfrm>
          <a:prstGeom prst="rect">
            <a:avLst/>
          </a:prstGeom>
        </p:spPr>
      </p:pic>
      <p:sp>
        <p:nvSpPr>
          <p:cNvPr id="32" name="Text 20"/>
          <p:cNvSpPr/>
          <p:nvPr/>
        </p:nvSpPr>
        <p:spPr>
          <a:xfrm>
            <a:off x="3474720" y="380390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Punch whoosh (swing)</a:t>
            </a:r>
            <a:endParaRPr lang="en-US" sz="1100" dirty="0"/>
          </a:p>
        </p:txBody>
      </p:sp>
      <p:pic>
        <p:nvPicPr>
          <p:cNvPr id="33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43600" y="3803904"/>
            <a:ext cx="201168" cy="201168"/>
          </a:xfrm>
          <a:prstGeom prst="rect">
            <a:avLst/>
          </a:prstGeom>
        </p:spPr>
      </p:pic>
      <p:sp>
        <p:nvSpPr>
          <p:cNvPr id="34" name="Text 21"/>
          <p:cNvSpPr/>
          <p:nvPr/>
        </p:nvSpPr>
        <p:spPr>
          <a:xfrm>
            <a:off x="6217920" y="380390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 whoosh</a:t>
            </a:r>
            <a:endParaRPr lang="en-US" sz="1100" dirty="0"/>
          </a:p>
        </p:txBody>
      </p:sp>
      <p:pic>
        <p:nvPicPr>
          <p:cNvPr id="35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00400" y="4215384"/>
            <a:ext cx="201168" cy="201168"/>
          </a:xfrm>
          <a:prstGeom prst="rect">
            <a:avLst/>
          </a:prstGeom>
        </p:spPr>
      </p:pic>
      <p:sp>
        <p:nvSpPr>
          <p:cNvPr id="36" name="Text 22"/>
          <p:cNvSpPr/>
          <p:nvPr/>
        </p:nvSpPr>
        <p:spPr>
          <a:xfrm>
            <a:off x="3474720" y="421538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move charge</a:t>
            </a:r>
            <a:endParaRPr lang="en-US" sz="1100" dirty="0"/>
          </a:p>
        </p:txBody>
      </p:sp>
      <p:pic>
        <p:nvPicPr>
          <p:cNvPr id="37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43600" y="4215384"/>
            <a:ext cx="201168" cy="201168"/>
          </a:xfrm>
          <a:prstGeom prst="rect">
            <a:avLst/>
          </a:prstGeom>
        </p:spPr>
      </p:pic>
      <p:sp>
        <p:nvSpPr>
          <p:cNvPr id="38" name="Text 23"/>
          <p:cNvSpPr/>
          <p:nvPr/>
        </p:nvSpPr>
        <p:spPr>
          <a:xfrm>
            <a:off x="6217920" y="421538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 move impact</a:t>
            </a:r>
            <a:endParaRPr lang="en-US" sz="1100" dirty="0"/>
          </a:p>
        </p:txBody>
      </p:sp>
      <p:sp>
        <p:nvSpPr>
          <p:cNvPr id="39" name="Text 24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8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3: Packing into .SND (Fighter Factory)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640080" y="1005840"/>
            <a:ext cx="786384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640080" y="1005840"/>
            <a:ext cx="457200" cy="43891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1005840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280160" y="1060704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Fighter Factory 3, go to Sounds editor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40080" y="1508760"/>
            <a:ext cx="786384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0080" y="1508760"/>
            <a:ext cx="457200" cy="43891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1" name="Text 8"/>
          <p:cNvSpPr/>
          <p:nvPr/>
        </p:nvSpPr>
        <p:spPr>
          <a:xfrm>
            <a:off x="640080" y="1508760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1280160" y="1563624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Add and import all your WAV files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640080" y="2011680"/>
            <a:ext cx="786384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640080" y="2011680"/>
            <a:ext cx="457200" cy="43891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5" name="Text 12"/>
          <p:cNvSpPr/>
          <p:nvPr/>
        </p:nvSpPr>
        <p:spPr>
          <a:xfrm>
            <a:off x="640080" y="2011680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1280160" y="2066544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Group 0 for impacts, Group 1 for voice, Group 2+ for effects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640080" y="2514600"/>
            <a:ext cx="786384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40080" y="2514600"/>
            <a:ext cx="457200" cy="43891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19" name="Text 16"/>
          <p:cNvSpPr/>
          <p:nvPr/>
        </p:nvSpPr>
        <p:spPr>
          <a:xfrm>
            <a:off x="640080" y="2514600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1280160" y="2569464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each sound within its group (0, 1, 2, 3...)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640080" y="3017520"/>
            <a:ext cx="786384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640080" y="3017520"/>
            <a:ext cx="457200" cy="43891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23" name="Text 20"/>
          <p:cNvSpPr/>
          <p:nvPr/>
        </p:nvSpPr>
        <p:spPr>
          <a:xfrm>
            <a:off x="640080" y="3017520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600" dirty="0"/>
          </a:p>
        </p:txBody>
      </p:sp>
      <p:sp>
        <p:nvSpPr>
          <p:cNvPr id="24" name="Text 21"/>
          <p:cNvSpPr/>
          <p:nvPr/>
        </p:nvSpPr>
        <p:spPr>
          <a:xfrm>
            <a:off x="1280160" y="3072384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Preview each sound with the Play button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640080" y="3520440"/>
            <a:ext cx="786384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640080" y="3520440"/>
            <a:ext cx="457200" cy="43891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27" name="Text 24"/>
          <p:cNvSpPr/>
          <p:nvPr/>
        </p:nvSpPr>
        <p:spPr>
          <a:xfrm>
            <a:off x="640080" y="3520440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1600" dirty="0"/>
          </a:p>
        </p:txBody>
      </p:sp>
      <p:sp>
        <p:nvSpPr>
          <p:cNvPr id="28" name="Text 25"/>
          <p:cNvSpPr/>
          <p:nvPr/>
        </p:nvSpPr>
        <p:spPr>
          <a:xfrm>
            <a:off x="1280160" y="3575304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&gt; Save As &gt; mychar.snd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640080" y="4023360"/>
            <a:ext cx="786384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30" name="Shape 27"/>
          <p:cNvSpPr/>
          <p:nvPr/>
        </p:nvSpPr>
        <p:spPr>
          <a:xfrm>
            <a:off x="640080" y="4023360"/>
            <a:ext cx="457200" cy="43891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1" name="Text 28"/>
          <p:cNvSpPr/>
          <p:nvPr/>
        </p:nvSpPr>
        <p:spPr>
          <a:xfrm>
            <a:off x="640080" y="4023360"/>
            <a:ext cx="457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</a:t>
            </a:r>
            <a:endParaRPr lang="en-US" sz="1600" dirty="0"/>
          </a:p>
        </p:txBody>
      </p:sp>
      <p:sp>
        <p:nvSpPr>
          <p:cNvPr id="32" name="Text 29"/>
          <p:cNvSpPr/>
          <p:nvPr/>
        </p:nvSpPr>
        <p:spPr>
          <a:xfrm>
            <a:off x="1280160" y="4078224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your .DEF: sound = mychar.snd</a:t>
            </a:r>
            <a:endParaRPr lang="en-US" sz="1300" dirty="0"/>
          </a:p>
        </p:txBody>
      </p:sp>
      <p:sp>
        <p:nvSpPr>
          <p:cNvPr id="33" name="Shape 30"/>
          <p:cNvSpPr/>
          <p:nvPr/>
        </p:nvSpPr>
        <p:spPr>
          <a:xfrm>
            <a:off x="640080" y="4572000"/>
            <a:ext cx="7863840" cy="0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4" name="Text 31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8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4: Triggering Sounds in Your .CNS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005840"/>
            <a:ext cx="7863840" cy="11887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114300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Sounds don’t play automatically. You need to add a PlaySnd controller inside your attack states in the .CNS file. This tells MUGEN: "When the animation reaches this frame, play this sound."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640080" y="2423160"/>
            <a:ext cx="3840480" cy="192024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8" name="Text 5"/>
          <p:cNvSpPr/>
          <p:nvPr/>
        </p:nvSpPr>
        <p:spPr>
          <a:xfrm>
            <a:off x="640080" y="2423160"/>
            <a:ext cx="3840480" cy="256032"/>
          </a:xfrm>
          <a:prstGeom prst="rect">
            <a:avLst/>
          </a:prstGeom>
          <a:solidFill>
            <a:srgbClr val="F9A8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 Grunt (on swing)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822960" y="2788920"/>
            <a:ext cx="3474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[State 200, Attack Grunt]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= PlaySnd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trigger1 = AnimElem = 1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value = 1, 0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Group 1, Sound 0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Plays on the first frame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(when the punch starts)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4754880" y="2423160"/>
            <a:ext cx="3840480" cy="192024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11" name="Text 8"/>
          <p:cNvSpPr/>
          <p:nvPr/>
        </p:nvSpPr>
        <p:spPr>
          <a:xfrm>
            <a:off x="4754880" y="2423160"/>
            <a:ext cx="3840480" cy="256032"/>
          </a:xfrm>
          <a:prstGeom prst="rect">
            <a:avLst/>
          </a:prstGeom>
          <a:solidFill>
            <a:srgbClr val="F9A8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Impact Sound (on hit frame)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4937760" y="2788920"/>
            <a:ext cx="3474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[State 200, Hit Sound]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= PlaySnd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trigger1 = AnimElem = 2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value = 0, 0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Group 0, Sound 0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Plays on frame 2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(when the fist connects)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8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Sound Design Pro Tips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960120"/>
            <a:ext cx="7863840" cy="566928"/>
          </a:xfrm>
          <a:prstGeom prst="rect">
            <a:avLst/>
          </a:prstGeom>
          <a:solidFill>
            <a:srgbClr val="FFF3E0"/>
          </a:solidFill>
          <a:ln/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1097280"/>
            <a:ext cx="256032" cy="256032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188720" y="100584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Shorter is better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1188720" y="123444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sounds should be 0.1–0.3 seconds. Voice lines can be 0.3–1.0 seconds. Long sounds overlap and sound messy.</a:t>
            </a:r>
            <a:endParaRPr lang="en-US" sz="1050" dirty="0"/>
          </a:p>
        </p:txBody>
      </p:sp>
      <p:sp>
        <p:nvSpPr>
          <p:cNvPr id="9" name="Shape 5"/>
          <p:cNvSpPr/>
          <p:nvPr/>
        </p:nvSpPr>
        <p:spPr>
          <a:xfrm>
            <a:off x="640080" y="1600200"/>
            <a:ext cx="7863840" cy="566928"/>
          </a:xfrm>
          <a:prstGeom prst="rect">
            <a:avLst/>
          </a:prstGeom>
          <a:solidFill>
            <a:srgbClr val="E3F2FD"/>
          </a:solidFill>
          <a:ln/>
        </p:spPr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737360"/>
            <a:ext cx="256032" cy="256032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88720" y="164592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sounds for richness</a:t>
            </a:r>
            <a:endParaRPr lang="en-US" sz="1200" dirty="0"/>
          </a:p>
        </p:txBody>
      </p:sp>
      <p:sp>
        <p:nvSpPr>
          <p:cNvPr id="12" name="Text 7"/>
          <p:cNvSpPr/>
          <p:nvPr/>
        </p:nvSpPr>
        <p:spPr>
          <a:xfrm>
            <a:off x="1188720" y="187452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great punch sound = a deep thud + a sharp crack + a subtle whoosh. Layer them in Audacity.</a:t>
            </a:r>
            <a:endParaRPr lang="en-US" sz="1050" dirty="0"/>
          </a:p>
        </p:txBody>
      </p:sp>
      <p:sp>
        <p:nvSpPr>
          <p:cNvPr id="13" name="Shape 8"/>
          <p:cNvSpPr/>
          <p:nvPr/>
        </p:nvSpPr>
        <p:spPr>
          <a:xfrm>
            <a:off x="640080" y="2240280"/>
            <a:ext cx="7863840" cy="566928"/>
          </a:xfrm>
          <a:prstGeom prst="rect">
            <a:avLst/>
          </a:prstGeom>
          <a:solidFill>
            <a:srgbClr val="FFF3E0"/>
          </a:solidFill>
          <a:ln/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2377440"/>
            <a:ext cx="256032" cy="256032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188720" y="228600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Vary light vs heavy attacks</a:t>
            </a:r>
            <a:endParaRPr lang="en-US" sz="1200" dirty="0"/>
          </a:p>
        </p:txBody>
      </p:sp>
      <p:sp>
        <p:nvSpPr>
          <p:cNvPr id="16" name="Text 10"/>
          <p:cNvSpPr/>
          <p:nvPr/>
        </p:nvSpPr>
        <p:spPr>
          <a:xfrm>
            <a:off x="1188720" y="251460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attacks = quick, higher-pitched. Heavy attacks = slower, deeper, more bass. This helps players feel the difference.</a:t>
            </a:r>
            <a:endParaRPr lang="en-US" sz="1050" dirty="0"/>
          </a:p>
        </p:txBody>
      </p:sp>
      <p:sp>
        <p:nvSpPr>
          <p:cNvPr id="17" name="Shape 11"/>
          <p:cNvSpPr/>
          <p:nvPr/>
        </p:nvSpPr>
        <p:spPr>
          <a:xfrm>
            <a:off x="640080" y="2880360"/>
            <a:ext cx="7863840" cy="566928"/>
          </a:xfrm>
          <a:prstGeom prst="rect">
            <a:avLst/>
          </a:prstGeom>
          <a:solidFill>
            <a:srgbClr val="E3F2FD"/>
          </a:solidFill>
          <a:ln/>
        </p:spPr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3017520"/>
            <a:ext cx="256032" cy="256032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188720" y="292608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Record your own voice</a:t>
            </a:r>
            <a:endParaRPr lang="en-US" sz="1200" dirty="0"/>
          </a:p>
        </p:txBody>
      </p:sp>
      <p:sp>
        <p:nvSpPr>
          <p:cNvPr id="20" name="Text 13"/>
          <p:cNvSpPr/>
          <p:nvPr/>
        </p:nvSpPr>
        <p:spPr>
          <a:xfrm>
            <a:off x="1188720" y="315468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amateur voice acting adds personality. Record grunts and shouts in a quiet room. Use Audacity to pitch-shift if needed.</a:t>
            </a:r>
            <a:endParaRPr lang="en-US" sz="1050" dirty="0"/>
          </a:p>
        </p:txBody>
      </p:sp>
      <p:sp>
        <p:nvSpPr>
          <p:cNvPr id="21" name="Shape 14"/>
          <p:cNvSpPr/>
          <p:nvPr/>
        </p:nvSpPr>
        <p:spPr>
          <a:xfrm>
            <a:off x="640080" y="3520440"/>
            <a:ext cx="7863840" cy="566928"/>
          </a:xfrm>
          <a:prstGeom prst="rect">
            <a:avLst/>
          </a:prstGeom>
          <a:solidFill>
            <a:srgbClr val="FFF3E0"/>
          </a:solidFill>
          <a:ln/>
        </p:spPr>
      </p:sp>
      <p:pic>
        <p:nvPicPr>
          <p:cNvPr id="2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" y="3657600"/>
            <a:ext cx="256032" cy="256032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1188720" y="356616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 channels to avoid overlap</a:t>
            </a:r>
            <a:endParaRPr lang="en-US" sz="1200" dirty="0"/>
          </a:p>
        </p:txBody>
      </p:sp>
      <p:sp>
        <p:nvSpPr>
          <p:cNvPr id="24" name="Text 16"/>
          <p:cNvSpPr/>
          <p:nvPr/>
        </p:nvSpPr>
        <p:spPr>
          <a:xfrm>
            <a:off x="1188720" y="379476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PlaySnd, set channel = 0, 1, 2 etc. Same channel stops the previous sound. Different channels play simultaneously.</a:t>
            </a:r>
            <a:endParaRPr lang="en-US" sz="1050" dirty="0"/>
          </a:p>
        </p:txBody>
      </p:sp>
      <p:sp>
        <p:nvSpPr>
          <p:cNvPr id="25" name="Shape 17"/>
          <p:cNvSpPr/>
          <p:nvPr/>
        </p:nvSpPr>
        <p:spPr>
          <a:xfrm>
            <a:off x="640080" y="4160520"/>
            <a:ext cx="7863840" cy="566928"/>
          </a:xfrm>
          <a:prstGeom prst="rect">
            <a:avLst/>
          </a:prstGeom>
          <a:solidFill>
            <a:srgbClr val="E3F2FD"/>
          </a:solidFill>
          <a:ln/>
        </p:spPr>
      </p:sp>
      <p:pic>
        <p:nvPicPr>
          <p:cNvPr id="2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" y="4297680"/>
            <a:ext cx="256032" cy="256032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1188720" y="4206240"/>
            <a:ext cx="7132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Test with gameplay</a:t>
            </a:r>
            <a:endParaRPr lang="en-US" sz="1200" dirty="0"/>
          </a:p>
        </p:txBody>
      </p:sp>
      <p:sp>
        <p:nvSpPr>
          <p:cNvPr id="28" name="Text 19"/>
          <p:cNvSpPr/>
          <p:nvPr/>
        </p:nvSpPr>
        <p:spPr>
          <a:xfrm>
            <a:off x="1188720" y="4434840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sound that sounds great alone might be annoying in a real fight. Test during actual matches.</a:t>
            </a:r>
            <a:endParaRPr lang="en-US" sz="1050" dirty="0"/>
          </a:p>
        </p:txBody>
      </p:sp>
      <p:sp>
        <p:nvSpPr>
          <p:cNvPr id="29" name="Text 20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3200400"/>
            <a:ext cx="3657600" cy="3657600"/>
          </a:xfrm>
          <a:prstGeom prst="ellipse">
            <a:avLst/>
          </a:prstGeom>
          <a:solidFill>
            <a:srgbClr val="16213E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Workshop Activity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640080" y="1051560"/>
            <a:ext cx="7863840" cy="292608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" y="11887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Challenge (30 minutes)</a:t>
            </a:r>
            <a:endParaRPr lang="en-US" sz="2000" dirty="0"/>
          </a:p>
        </p:txBody>
      </p:sp>
      <p:sp>
        <p:nvSpPr>
          <p:cNvPr id="8" name="Shape 5"/>
          <p:cNvSpPr/>
          <p:nvPr/>
        </p:nvSpPr>
        <p:spPr>
          <a:xfrm>
            <a:off x="914400" y="1719072"/>
            <a:ext cx="256032" cy="256032"/>
          </a:xfrm>
          <a:prstGeom prst="rect">
            <a:avLst/>
          </a:prstGeom>
          <a:solidFill>
            <a:srgbClr val="1A1A2E"/>
          </a:solidFill>
          <a:ln w="19050">
            <a:solidFill>
              <a:srgbClr val="F9A825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14400" y="171907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325880" y="1691640"/>
            <a:ext cx="68580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Audacity and record 3 voice sounds: a quick grunt, a shout, and a win celebration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914400" y="2057400"/>
            <a:ext cx="256032" cy="256032"/>
          </a:xfrm>
          <a:prstGeom prst="rect">
            <a:avLst/>
          </a:prstGeom>
          <a:solidFill>
            <a:srgbClr val="1A1A2E"/>
          </a:solidFill>
          <a:ln w="19050">
            <a:solidFill>
              <a:srgbClr val="F9A82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914400" y="205740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1325880" y="2029968"/>
            <a:ext cx="68580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3 impact sounds on Freesound.org: a light hit, a heavy hit, and a block sound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914400" y="2395728"/>
            <a:ext cx="256032" cy="256032"/>
          </a:xfrm>
          <a:prstGeom prst="rect">
            <a:avLst/>
          </a:prstGeom>
          <a:solidFill>
            <a:srgbClr val="1A1A2E"/>
          </a:solidFill>
          <a:ln w="19050">
            <a:solidFill>
              <a:srgbClr val="F9A825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914400" y="239572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1325880" y="2368296"/>
            <a:ext cx="68580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Trim and normalise all 6 sounds in Audacity (keep them under 0.5 seconds for impacts)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914400" y="2734056"/>
            <a:ext cx="256032" cy="256032"/>
          </a:xfrm>
          <a:prstGeom prst="rect">
            <a:avLst/>
          </a:prstGeom>
          <a:solidFill>
            <a:srgbClr val="1A1A2E"/>
          </a:solidFill>
          <a:ln w="19050">
            <a:solidFill>
              <a:srgbClr val="F9A825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14400" y="27340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1325880" y="2706624"/>
            <a:ext cx="68580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all 6 as WAV files with clear names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914400" y="3072384"/>
            <a:ext cx="256032" cy="256032"/>
          </a:xfrm>
          <a:prstGeom prst="rect">
            <a:avLst/>
          </a:prstGeom>
          <a:solidFill>
            <a:srgbClr val="1A1A2E"/>
          </a:solidFill>
          <a:ln w="19050">
            <a:solidFill>
              <a:srgbClr val="F9A825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914400" y="307238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1325880" y="3044952"/>
            <a:ext cx="68580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Fighter Factory 3 and pack them into an .SND file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914400" y="3410712"/>
            <a:ext cx="256032" cy="256032"/>
          </a:xfrm>
          <a:prstGeom prst="rect">
            <a:avLst/>
          </a:prstGeom>
          <a:solidFill>
            <a:srgbClr val="1A1A2E"/>
          </a:solidFill>
          <a:ln w="19050">
            <a:solidFill>
              <a:srgbClr val="F9A825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914400" y="341071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1325880" y="3383280"/>
            <a:ext cx="68580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at least 2 PlaySnd controllers to your character’s .CNS file</a:t>
            </a:r>
            <a:endParaRPr lang="en-US" sz="1200" dirty="0"/>
          </a:p>
        </p:txBody>
      </p:sp>
      <p:sp>
        <p:nvSpPr>
          <p:cNvPr id="26" name="Shape 23"/>
          <p:cNvSpPr/>
          <p:nvPr/>
        </p:nvSpPr>
        <p:spPr>
          <a:xfrm>
            <a:off x="914400" y="3749040"/>
            <a:ext cx="256032" cy="256032"/>
          </a:xfrm>
          <a:prstGeom prst="rect">
            <a:avLst/>
          </a:prstGeom>
          <a:solidFill>
            <a:srgbClr val="1A1A2E"/>
          </a:solidFill>
          <a:ln w="19050">
            <a:solidFill>
              <a:srgbClr val="F9A825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914400" y="374904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1325880" y="3721608"/>
            <a:ext cx="68580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in MUGEN — do the sounds play at the right moments?</a:t>
            </a:r>
            <a:endParaRPr lang="en-US" sz="1200" dirty="0"/>
          </a:p>
        </p:txBody>
      </p:sp>
      <p:sp>
        <p:nvSpPr>
          <p:cNvPr id="29" name="Shape 26"/>
          <p:cNvSpPr/>
          <p:nvPr/>
        </p:nvSpPr>
        <p:spPr>
          <a:xfrm>
            <a:off x="640080" y="4160520"/>
            <a:ext cx="7863840" cy="640080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30" name="Text 27"/>
          <p:cNvSpPr/>
          <p:nvPr/>
        </p:nvSpPr>
        <p:spPr>
          <a:xfrm>
            <a:off x="914400" y="425196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end, your character should punch, kick, grunt, and celebrate — with SOUND!</a:t>
            </a:r>
            <a:endParaRPr lang="en-US" sz="1400" dirty="0"/>
          </a:p>
        </p:txBody>
      </p:sp>
      <p:sp>
        <p:nvSpPr>
          <p:cNvPr id="31" name="Text 28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8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MUGEN Sound Design Workshop</dc:title>
  <dc:subject>PptxGenJS Presentation</dc:subject>
  <dc:creator>PptxGenJS</dc:creator>
  <cp:lastModifiedBy>PptxGenJS</cp:lastModifiedBy>
  <cp:revision>1</cp:revision>
  <dcterms:created xsi:type="dcterms:W3CDTF">2026-04-17T08:39:07Z</dcterms:created>
  <dcterms:modified xsi:type="dcterms:W3CDTF">2026-04-17T08:39:07Z</dcterms:modified>
</cp:coreProperties>
</file>